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5" r:id="rId6"/>
    <p:sldId id="257" r:id="rId7"/>
    <p:sldId id="258" r:id="rId8"/>
    <p:sldId id="259" r:id="rId9"/>
    <p:sldId id="260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1" autoAdjust="0"/>
    <p:restoredTop sz="94660"/>
  </p:normalViewPr>
  <p:slideViewPr>
    <p:cSldViewPr snapToGrid="0">
      <p:cViewPr varScale="1">
        <p:scale>
          <a:sx n="55" d="100"/>
          <a:sy n="55" d="100"/>
        </p:scale>
        <p:origin x="85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C241-725F-47D3-8760-47A41D3DE0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Temperature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91623-1928-4B59-9726-1A25C7653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GT ECE Academic labs</a:t>
            </a:r>
          </a:p>
          <a:p>
            <a:r>
              <a:rPr lang="en-US" dirty="0"/>
              <a:t>Slides by Zachary </a:t>
            </a:r>
            <a:r>
              <a:rPr lang="en-US" dirty="0" err="1"/>
              <a:t>chan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8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4623-5917-4B51-A1BC-54195770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848A-CC58-4414-9524-0F096ED2B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types of temperature sensors</a:t>
            </a:r>
          </a:p>
          <a:p>
            <a:r>
              <a:rPr lang="en-US" dirty="0"/>
              <a:t>Even within each temperature sensor type, there are subtypes</a:t>
            </a:r>
          </a:p>
          <a:p>
            <a:r>
              <a:rPr lang="en-US" dirty="0"/>
              <a:t>Each sensor and their subtypes have different advantages and disadvantages</a:t>
            </a:r>
          </a:p>
          <a:p>
            <a:r>
              <a:rPr lang="en-US" dirty="0"/>
              <a:t>Research should be done to determine the best type of sensor that should be used for your specific application</a:t>
            </a:r>
          </a:p>
        </p:txBody>
      </p:sp>
    </p:spTree>
    <p:extLst>
      <p:ext uri="{BB962C8B-B14F-4D97-AF65-F5344CB8AC3E}">
        <p14:creationId xmlns:p14="http://schemas.microsoft.com/office/powerpoint/2010/main" val="275652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6692-D744-47D9-B2DB-C57FD792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 temperature detectors (RTD)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7121-2726-478F-AFFC-921AAA2DD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713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Device made of metal that linearly increases in resistance as temperature increases within a certain operational range</a:t>
            </a:r>
          </a:p>
          <a:p>
            <a:r>
              <a:rPr lang="en-US" dirty="0"/>
              <a:t>2, 3, and 4 wire types – more wires means more accurate</a:t>
            </a:r>
          </a:p>
          <a:p>
            <a:r>
              <a:rPr lang="en-US" dirty="0"/>
              <a:t>2 wire less accurate because of the resistance of the wires (temp. will read higher than it actually is)</a:t>
            </a:r>
          </a:p>
          <a:p>
            <a:r>
              <a:rPr lang="en-US" dirty="0"/>
              <a:t>3 wire is most common for industrial applications and use a Wheatstone bridge to account for the resistance of the copper wires</a:t>
            </a:r>
          </a:p>
          <a:p>
            <a:r>
              <a:rPr lang="en-US" dirty="0"/>
              <a:t>4 wire can compensate for copper wire resistance even better with a more accurate Wheatstone bridge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8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DB0C-7729-433F-AE86-8379F08C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Thermistors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61749-5B61-4E41-BA05-C98B5DFE2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en-US" dirty="0"/>
              <a:t>Similar to RTD in that heating causes increase in resistance</a:t>
            </a:r>
          </a:p>
          <a:p>
            <a:r>
              <a:rPr lang="en-US" dirty="0"/>
              <a:t>However, thermistors use semiconductors that have nonlinear resistance-temperature curve because they’re made of polymer or ceramic material</a:t>
            </a:r>
          </a:p>
          <a:p>
            <a:r>
              <a:rPr lang="en-US" dirty="0"/>
              <a:t>Two types: </a:t>
            </a:r>
          </a:p>
          <a:p>
            <a:pPr lvl="1"/>
            <a:r>
              <a:rPr lang="en-US" dirty="0"/>
              <a:t>Negative Temp. Coefficient (NTC) resistance decreases as temperature increases</a:t>
            </a:r>
          </a:p>
          <a:p>
            <a:pPr lvl="2"/>
            <a:r>
              <a:rPr lang="en-US" dirty="0"/>
              <a:t>Often used as inrush current limiters</a:t>
            </a:r>
          </a:p>
          <a:p>
            <a:pPr lvl="1"/>
            <a:r>
              <a:rPr lang="en-US" dirty="0"/>
              <a:t>Positive Temp. Coefficient (PTC) resistance increases as temperature increases</a:t>
            </a:r>
          </a:p>
          <a:p>
            <a:pPr lvl="2"/>
            <a:r>
              <a:rPr lang="en-US" dirty="0"/>
              <a:t>Often used in overcurrent protection and resettable fuses</a:t>
            </a:r>
          </a:p>
        </p:txBody>
      </p:sp>
    </p:spTree>
    <p:extLst>
      <p:ext uri="{BB962C8B-B14F-4D97-AF65-F5344CB8AC3E}">
        <p14:creationId xmlns:p14="http://schemas.microsoft.com/office/powerpoint/2010/main" val="366475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A989-A1FF-4789-A2A8-D9B8E9BE9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Thermocouple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D785F-0045-414B-8958-E607E7DB7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49434"/>
          </a:xfrm>
        </p:spPr>
        <p:txBody>
          <a:bodyPr>
            <a:normAutofit/>
          </a:bodyPr>
          <a:lstStyle/>
          <a:p>
            <a:r>
              <a:rPr lang="en-US" dirty="0"/>
              <a:t>Works using the Thermoelectric Effect: two different metal wires connect at two junctions.  When one junction is heated, a potential difference is created between the junctions, and the potential difference can be measured and correlated to temperature</a:t>
            </a:r>
          </a:p>
          <a:p>
            <a:r>
              <a:rPr lang="en-US" dirty="0"/>
              <a:t>Many different types because there are many different metal combinations, creating different temperature ranges and tolerances</a:t>
            </a:r>
          </a:p>
          <a:p>
            <a:r>
              <a:rPr lang="en-US" dirty="0"/>
              <a:t>Some common types:</a:t>
            </a:r>
          </a:p>
          <a:p>
            <a:pPr lvl="1"/>
            <a:r>
              <a:rPr lang="en-US" dirty="0"/>
              <a:t>Type K: Nickel-Chromium/Nickel-</a:t>
            </a:r>
            <a:r>
              <a:rPr lang="en-US" dirty="0" err="1"/>
              <a:t>Alumel</a:t>
            </a:r>
            <a:r>
              <a:rPr lang="en-US" dirty="0"/>
              <a:t>, range of -270 to 1260 C,</a:t>
            </a:r>
          </a:p>
          <a:p>
            <a:pPr lvl="1"/>
            <a:r>
              <a:rPr lang="en-US" dirty="0"/>
              <a:t>Type J: Iron-Constantan, range of -210 to 760 C</a:t>
            </a:r>
          </a:p>
        </p:txBody>
      </p:sp>
    </p:spTree>
    <p:extLst>
      <p:ext uri="{BB962C8B-B14F-4D97-AF65-F5344CB8AC3E}">
        <p14:creationId xmlns:p14="http://schemas.microsoft.com/office/powerpoint/2010/main" val="168935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173E-915E-42F0-976B-5A7D7001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Semiconductor based 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3FB63-2C24-4A09-B92F-08DE10C6C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/>
          <a:lstStyle/>
          <a:p>
            <a:r>
              <a:rPr lang="en-US" dirty="0"/>
              <a:t>Semiconductor based ICs can be local or remote digital: local means it detects changes in an internal transistor and remote means it detects changes in an external transistor</a:t>
            </a:r>
          </a:p>
          <a:p>
            <a:r>
              <a:rPr lang="en-US" dirty="0"/>
              <a:t>Local temperature sensors can have analog or digital outputs: analog outputs can be voltage or current while digital outputs have a variety of formats</a:t>
            </a:r>
          </a:p>
          <a:p>
            <a:r>
              <a:rPr lang="en-US" dirty="0"/>
              <a:t>Remote digital temperature sensors have digital outputs</a:t>
            </a:r>
          </a:p>
        </p:txBody>
      </p:sp>
    </p:spTree>
    <p:extLst>
      <p:ext uri="{BB962C8B-B14F-4D97-AF65-F5344CB8AC3E}">
        <p14:creationId xmlns:p14="http://schemas.microsoft.com/office/powerpoint/2010/main" val="28626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2332-C665-470B-BBA5-6440E6DF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they look like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3C02F6-51FC-4919-A31E-017949B0D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007" y="4776470"/>
            <a:ext cx="1847851" cy="18478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FEAA96-8E25-4772-92F2-D8C348E8B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4872" y="4776471"/>
            <a:ext cx="2466975" cy="1847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19DF2A-6F8F-4D06-9330-CA72DB5898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317" y="4725116"/>
            <a:ext cx="1899205" cy="18992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935D83-D634-4C41-8F7E-B65E16D7E6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8060" y="1706967"/>
            <a:ext cx="1847850" cy="1847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920C3E-45AB-4267-9403-1DA9E8E130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9720" y="1691987"/>
            <a:ext cx="2474220" cy="18628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AF4A539-7687-43F4-A934-017BC2687B3F}"/>
              </a:ext>
            </a:extLst>
          </p:cNvPr>
          <p:cNvSpPr txBox="1"/>
          <p:nvPr/>
        </p:nvSpPr>
        <p:spPr>
          <a:xfrm>
            <a:off x="6480804" y="3530945"/>
            <a:ext cx="2857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Semiconductor 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170C8C-C4C8-40B0-9278-75BFBCEC3846}"/>
              </a:ext>
            </a:extLst>
          </p:cNvPr>
          <p:cNvSpPr txBox="1"/>
          <p:nvPr/>
        </p:nvSpPr>
        <p:spPr>
          <a:xfrm>
            <a:off x="8573183" y="4201896"/>
            <a:ext cx="187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Thermistors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4B2A9B-A065-4D3E-ADE0-5E3A880B28D8}"/>
              </a:ext>
            </a:extLst>
          </p:cNvPr>
          <p:cNvSpPr txBox="1"/>
          <p:nvPr/>
        </p:nvSpPr>
        <p:spPr>
          <a:xfrm>
            <a:off x="2354001" y="3530945"/>
            <a:ext cx="7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RTD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FEDE96-D143-47B7-BC89-A55F4480EA9A}"/>
              </a:ext>
            </a:extLst>
          </p:cNvPr>
          <p:cNvSpPr txBox="1"/>
          <p:nvPr/>
        </p:nvSpPr>
        <p:spPr>
          <a:xfrm>
            <a:off x="4038359" y="4204028"/>
            <a:ext cx="2284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Thermocouples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6163D0-3A01-44B6-9581-52D3D82F1D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5500" y="1699526"/>
            <a:ext cx="2361385" cy="185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4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4FDD-4F19-4F1E-834D-7FC22AA5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Advantage-Disadvantage Table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8BBC3-BE92-46AB-98FB-D51975A76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529" y="2097088"/>
            <a:ext cx="5993766" cy="395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01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2EF3FBA3D5344B5013A4E3511FC0A" ma:contentTypeVersion="15" ma:contentTypeDescription="Create a new document." ma:contentTypeScope="" ma:versionID="2c48d06442bebbb3e2deebf1c527ba49">
  <xsd:schema xmlns:xsd="http://www.w3.org/2001/XMLSchema" xmlns:xs="http://www.w3.org/2001/XMLSchema" xmlns:p="http://schemas.microsoft.com/office/2006/metadata/properties" xmlns:ns1="http://schemas.microsoft.com/sharepoint/v3" xmlns:ns2="ec73c0e8-7363-47a2-bedc-a7f2b881c873" xmlns:ns3="9a9b1c75-0704-4081-9877-82b19cbdb3cf" targetNamespace="http://schemas.microsoft.com/office/2006/metadata/properties" ma:root="true" ma:fieldsID="4321b4263e1fac1f353df831c09e4feb" ns1:_="" ns2:_="" ns3:_="">
    <xsd:import namespace="http://schemas.microsoft.com/sharepoint/v3"/>
    <xsd:import namespace="ec73c0e8-7363-47a2-bedc-a7f2b881c873"/>
    <xsd:import namespace="9a9b1c75-0704-4081-9877-82b19cbdb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3c0e8-7363-47a2-bedc-a7f2b88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b1c75-0704-4081-9877-82b19cbdb3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55B2949-93BA-4BAA-95A8-8E51815D2E52}"/>
</file>

<file path=customXml/itemProps2.xml><?xml version="1.0" encoding="utf-8"?>
<ds:datastoreItem xmlns:ds="http://schemas.openxmlformats.org/officeDocument/2006/customXml" ds:itemID="{D70ED08C-9F2A-49EE-B65E-747F1B466E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1E3919-6832-4CEB-B2AF-721BA16094E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127</TotalTime>
  <Words>389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Circuit</vt:lpstr>
      <vt:lpstr>Temperature Sensor</vt:lpstr>
      <vt:lpstr>Overview</vt:lpstr>
      <vt:lpstr>Resistance temperature detectors (RTD)</vt:lpstr>
      <vt:lpstr>Thermistors</vt:lpstr>
      <vt:lpstr>Thermocouple</vt:lpstr>
      <vt:lpstr>Semiconductor based IC</vt:lpstr>
      <vt:lpstr>What they look like</vt:lpstr>
      <vt:lpstr>Advantage-Disadvantage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Ferri, Kevin P</dc:creator>
  <cp:lastModifiedBy>ZACH Chan</cp:lastModifiedBy>
  <cp:revision>18</cp:revision>
  <dcterms:created xsi:type="dcterms:W3CDTF">2020-02-20T15:37:32Z</dcterms:created>
  <dcterms:modified xsi:type="dcterms:W3CDTF">2020-03-18T20:00:56Z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0x0101005072EF3FBA3D5344B5013A4E3511FC0A</vt:lpwstr>
  </property>
</Properties>
</file>